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866" r:id="rId3"/>
    <p:sldId id="877" r:id="rId4"/>
    <p:sldId id="878" r:id="rId5"/>
    <p:sldId id="891" r:id="rId6"/>
    <p:sldId id="879" r:id="rId7"/>
    <p:sldId id="881" r:id="rId8"/>
    <p:sldId id="894" r:id="rId9"/>
    <p:sldId id="895" r:id="rId10"/>
    <p:sldId id="896" r:id="rId11"/>
    <p:sldId id="897" r:id="rId12"/>
    <p:sldId id="898" r:id="rId13"/>
    <p:sldId id="899" r:id="rId14"/>
    <p:sldId id="892" r:id="rId15"/>
    <p:sldId id="893" r:id="rId16"/>
    <p:sldId id="883" r:id="rId17"/>
    <p:sldId id="900" r:id="rId18"/>
    <p:sldId id="870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9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  <a:srgbClr val="4BACC6"/>
    <a:srgbClr val="3568CD"/>
    <a:srgbClr val="3669CC"/>
    <a:srgbClr val="31859C"/>
    <a:srgbClr val="EE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89" autoAdjust="0"/>
    <p:restoredTop sz="94660"/>
  </p:normalViewPr>
  <p:slideViewPr>
    <p:cSldViewPr showGuides="1">
      <p:cViewPr varScale="1">
        <p:scale>
          <a:sx n="84" d="100"/>
          <a:sy n="84" d="100"/>
        </p:scale>
        <p:origin x="51" y="201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2664" y="-77"/>
      </p:cViewPr>
      <p:guideLst>
        <p:guide orient="horz" pos="287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FA8C4-4B9D-4753-804A-E36F6E3E343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808FE-5666-41D7-A368-1D58F1F7E9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0CDD7-B233-475A-BF1E-F34C9887CE53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65B96-D12E-42F7-A70A-A7A9994D4D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5B96-D12E-42F7-A70A-A7A9994D4D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algn="r"/>
            <a:fld id="{2019D498-C6D4-4757-9DD1-B7486FD515F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副标题 2"/>
          <p:cNvSpPr txBox="1"/>
          <p:nvPr userDrawn="1"/>
        </p:nvSpPr>
        <p:spPr>
          <a:xfrm>
            <a:off x="1199456" y="1196752"/>
            <a:ext cx="8256917" cy="96051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sz="2400" kern="12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+mn-cs"/>
              </a:rPr>
              <a:t>The name of the Department</a:t>
            </a:r>
          </a:p>
          <a:p>
            <a:pPr algn="r">
              <a:defRPr/>
            </a:pPr>
            <a:r>
              <a:rPr lang="zh-CN" altLang="en-US" sz="24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部门名称</a:t>
            </a:r>
            <a:endParaRPr lang="en-US" altLang="zh-CN" sz="24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0" y="116633"/>
            <a:ext cx="10753195" cy="630921"/>
          </a:xfrm>
          <a:prstGeom prst="rect">
            <a:avLst/>
          </a:prstGeom>
          <a:effectLst>
            <a:reflection blurRad="6350" stA="25000" endPos="81000" dir="5400000" sy="-100000" algn="bl" rotWithShape="0"/>
          </a:effectLst>
        </p:spPr>
        <p:txBody>
          <a:bodyPr/>
          <a:lstStyle>
            <a:lvl1pPr algn="l">
              <a:defRPr lang="zh-CN" altLang="en-US" sz="3200" kern="1200" dirty="0">
                <a:solidFill>
                  <a:schemeClr val="bg1"/>
                </a:solidFill>
                <a:latin typeface="汉仪菱心体简" panose="02010400000101010101" pitchFamily="49" charset="-122"/>
                <a:ea typeface="汉仪菱心体简" panose="02010400000101010101" pitchFamily="49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052736"/>
            <a:ext cx="10972800" cy="504056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defRPr sz="2400">
                <a:latin typeface="方正正中黑简体" panose="02000500000000000000" pitchFamily="2" charset="-122"/>
                <a:ea typeface="方正正中黑简体" panose="02000500000000000000" pitchFamily="2" charset="-122"/>
              </a:defRPr>
            </a:lvl1pPr>
            <a:lvl2pPr>
              <a:lnSpc>
                <a:spcPct val="130000"/>
              </a:lnSpc>
              <a:spcBef>
                <a:spcPts val="0"/>
              </a:spcBef>
              <a:defRPr lang="zh-CN" altLang="en-US" sz="2200" kern="1200" dirty="0" smtClean="0">
                <a:solidFill>
                  <a:schemeClr val="tx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+mn-cs"/>
              </a:defRPr>
            </a:lvl2pPr>
            <a:lvl3pPr>
              <a:lnSpc>
                <a:spcPct val="130000"/>
              </a:lnSpc>
              <a:spcBef>
                <a:spcPts val="0"/>
              </a:spcBef>
              <a:defRPr lang="zh-CN" altLang="en-US" sz="2100" kern="1200" dirty="0" smtClean="0">
                <a:solidFill>
                  <a:schemeClr val="tx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+mn-cs"/>
              </a:defRPr>
            </a:lvl3pPr>
            <a:lvl4pPr>
              <a:lnSpc>
                <a:spcPct val="130000"/>
              </a:lnSpc>
              <a:spcBef>
                <a:spcPts val="0"/>
              </a:spcBef>
              <a:defRPr lang="zh-CN" altLang="en-US" sz="2000" kern="1200" dirty="0" smtClean="0">
                <a:solidFill>
                  <a:schemeClr val="tx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+mn-cs"/>
              </a:defRPr>
            </a:lvl4pPr>
            <a:lvl5pPr>
              <a:lnSpc>
                <a:spcPct val="130000"/>
              </a:lnSpc>
              <a:spcBef>
                <a:spcPts val="0"/>
              </a:spcBef>
              <a:defRPr lang="zh-CN" altLang="en-US" sz="1900" kern="1200" dirty="0">
                <a:solidFill>
                  <a:schemeClr val="tx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algn="r"/>
            <a:fld id="{2019D498-C6D4-4757-9DD1-B7486FD515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2400" b="0" cap="all">
                <a:solidFill>
                  <a:schemeClr val="accent5">
                    <a:lumMod val="7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solidFill>
                  <a:schemeClr val="tx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019D498-C6D4-4757-9DD1-B7486FD515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68761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spcBef>
                <a:spcPts val="600"/>
              </a:spcBef>
              <a:defRPr sz="2400">
                <a:latin typeface="方正正中黑简体" panose="02000500000000000000" pitchFamily="2" charset="-122"/>
                <a:ea typeface="方正正中黑简体" panose="02000500000000000000" pitchFamily="2" charset="-122"/>
              </a:defRPr>
            </a:lvl1pPr>
            <a:lvl2pPr>
              <a:lnSpc>
                <a:spcPts val="3000"/>
              </a:lnSpc>
              <a:spcBef>
                <a:spcPts val="600"/>
              </a:spcBef>
              <a:defRPr lang="zh-CN" altLang="en-US" sz="2200" kern="1200" dirty="0" smtClean="0">
                <a:solidFill>
                  <a:schemeClr val="tx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+mn-cs"/>
              </a:defRPr>
            </a:lvl2pPr>
            <a:lvl3pPr>
              <a:lnSpc>
                <a:spcPts val="3000"/>
              </a:lnSpc>
              <a:spcBef>
                <a:spcPts val="0"/>
              </a:spcBef>
              <a:defRPr lang="zh-CN" altLang="en-US" sz="2100" kern="1200" dirty="0" smtClean="0">
                <a:solidFill>
                  <a:schemeClr val="tx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+mn-cs"/>
              </a:defRPr>
            </a:lvl3pPr>
            <a:lvl4pPr>
              <a:lnSpc>
                <a:spcPts val="3000"/>
              </a:lnSpc>
              <a:spcBef>
                <a:spcPts val="0"/>
              </a:spcBef>
              <a:defRPr lang="zh-CN" altLang="en-US" sz="2000" kern="1200" dirty="0" smtClean="0">
                <a:solidFill>
                  <a:schemeClr val="tx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+mn-cs"/>
              </a:defRPr>
            </a:lvl4pPr>
            <a:lvl5pPr>
              <a:lnSpc>
                <a:spcPts val="3000"/>
              </a:lnSpc>
              <a:spcBef>
                <a:spcPts val="0"/>
              </a:spcBef>
              <a:defRPr lang="zh-CN" altLang="en-US" sz="1900" kern="1200" dirty="0">
                <a:solidFill>
                  <a:schemeClr val="tx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31371" y="133784"/>
            <a:ext cx="10972800" cy="486905"/>
          </a:xfrm>
          <a:prstGeom prst="rect">
            <a:avLst/>
          </a:prstGeom>
          <a:effectLst>
            <a:reflection blurRad="6350" stA="25000" endPos="81000" dir="5400000" sy="-100000" algn="bl" rotWithShape="0"/>
          </a:effectLst>
        </p:spPr>
        <p:txBody>
          <a:bodyPr/>
          <a:lstStyle>
            <a:lvl1pPr algn="l">
              <a:defRPr lang="zh-CN" altLang="en-US" sz="3200" kern="1200" dirty="0">
                <a:solidFill>
                  <a:schemeClr val="bg1"/>
                </a:solidFill>
                <a:latin typeface="汉仪菱心体简" panose="02010400000101010101" pitchFamily="49" charset="-122"/>
                <a:ea typeface="汉仪菱心体简" panose="02010400000101010101" pitchFamily="49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algn="r"/>
            <a:fld id="{2019D498-C6D4-4757-9DD1-B7486FD515F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1371" y="133784"/>
            <a:ext cx="10972800" cy="486905"/>
          </a:xfrm>
          <a:prstGeom prst="rect">
            <a:avLst/>
          </a:prstGeom>
          <a:effectLst>
            <a:reflection blurRad="6350" stA="25000" endPos="81000" dir="5400000" sy="-100000" algn="bl" rotWithShape="0"/>
          </a:effectLst>
        </p:spPr>
        <p:txBody>
          <a:bodyPr/>
          <a:lstStyle>
            <a:lvl1pPr algn="l">
              <a:defRPr lang="zh-CN" altLang="en-US" sz="3200" kern="1200" dirty="0">
                <a:solidFill>
                  <a:schemeClr val="bg1"/>
                </a:solidFill>
                <a:latin typeface="汉仪菱心体简" panose="02010400000101010101" pitchFamily="49" charset="-122"/>
                <a:ea typeface="汉仪菱心体简" panose="02010400000101010101" pitchFamily="49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0">
                <a:solidFill>
                  <a:schemeClr val="accent5">
                    <a:lumMod val="7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1052736"/>
            <a:ext cx="7315200" cy="3674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方正正中黑简体" panose="02000500000000000000" pitchFamily="2" charset="-122"/>
                <a:ea typeface="方正正中黑简体" panose="02000500000000000000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019D498-C6D4-4757-9DD1-B7486FD515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836712"/>
          </a:xfrm>
          <a:prstGeom prst="rect">
            <a:avLst/>
          </a:prstGeom>
          <a:solidFill>
            <a:srgbClr val="356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026" name="Picture 2" descr="D:\实验室资源管理\BFS-logos\v2.0-2011.11.21\BFS_logo_圆形_反色_圆形.png"/>
          <p:cNvPicPr>
            <a:picLocks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584" y="37512"/>
            <a:ext cx="799397" cy="7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10" Type="http://schemas.openxmlformats.org/officeDocument/2006/relationships/image" Target="../media/image23.png"/><Relationship Id="rId4" Type="http://schemas.openxmlformats.org/officeDocument/2006/relationships/tags" Target="../tags/tag27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2.xml"/><Relationship Id="rId7" Type="http://schemas.openxmlformats.org/officeDocument/2006/relationships/image" Target="../media/image2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10" Type="http://schemas.openxmlformats.org/officeDocument/2006/relationships/image" Target="../media/image27.png"/><Relationship Id="rId4" Type="http://schemas.openxmlformats.org/officeDocument/2006/relationships/tags" Target="../tags/tag33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623392" y="2599446"/>
            <a:ext cx="10959008" cy="767153"/>
          </a:xfrm>
          <a:prstGeom prst="rect">
            <a:avLst/>
          </a:prstGeom>
          <a:ln>
            <a:noFill/>
          </a:ln>
          <a:effectLst>
            <a:reflection blurRad="6350" stA="25000" endPos="76000" dir="5400000" sy="-100000" algn="bl" rotWithShape="0"/>
          </a:effectLst>
        </p:spPr>
        <p:txBody>
          <a:bodyPr/>
          <a:lstStyle/>
          <a:p>
            <a:r>
              <a:rPr lang="zh-CN" altLang="en-US" dirty="0">
                <a:solidFill>
                  <a:srgbClr val="3669CC"/>
                </a:solidFill>
                <a:latin typeface="汉仪菱心体简" panose="02010400000101010101" pitchFamily="49" charset="-122"/>
                <a:ea typeface="汉仪菱心体简" panose="02010400000101010101" pitchFamily="49" charset="-122"/>
              </a:rPr>
              <a:t>计算机与网络课程设计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2351584" y="5259993"/>
            <a:ext cx="7488832" cy="1081861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学生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：王昊宸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学号：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1120210529</a:t>
            </a:r>
          </a:p>
          <a:p>
            <a:pPr marL="0" indent="0" algn="ctr">
              <a:buNone/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学生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：赵梓涵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学号：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1120213129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492896"/>
          </a:xfrm>
          <a:prstGeom prst="rect">
            <a:avLst/>
          </a:prstGeom>
          <a:solidFill>
            <a:srgbClr val="3669CC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1030733"/>
            <a:ext cx="1252138" cy="1252138"/>
          </a:xfrm>
          <a:prstGeom prst="rect">
            <a:avLst/>
          </a:prstGeom>
        </p:spPr>
      </p:pic>
      <p:sp>
        <p:nvSpPr>
          <p:cNvPr id="5" name="副标题 2"/>
          <p:cNvSpPr txBox="1"/>
          <p:nvPr/>
        </p:nvSpPr>
        <p:spPr>
          <a:xfrm>
            <a:off x="2423592" y="1196752"/>
            <a:ext cx="6192688" cy="96051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sz="24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Beijing Forest Studio</a:t>
            </a:r>
          </a:p>
          <a:p>
            <a:pPr algn="r">
              <a:defRPr/>
            </a:pPr>
            <a:r>
              <a:rPr lang="zh-CN" altLang="en-US" sz="24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北京理工大学信息系统及安全对抗实验中心</a:t>
            </a:r>
            <a:endParaRPr lang="en-US" altLang="zh-CN" sz="24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209799" y="3702232"/>
            <a:ext cx="7772400" cy="541522"/>
          </a:xfrm>
          <a:prstGeom prst="rect">
            <a:avLst/>
          </a:prstGeom>
          <a:ln>
            <a:noFill/>
          </a:ln>
          <a:effectLst>
            <a:reflection blurRad="6350" stA="25000" endPos="76000" dir="5400000" sy="-100000" algn="bl" rotWithShape="0"/>
          </a:effectLst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汉仪菱心体简" panose="02010400000101010101" pitchFamily="49" charset="-122"/>
                <a:ea typeface="汉仪菱心体简" panose="02010400000101010101" pitchFamily="49" charset="-122"/>
              </a:rPr>
              <a:t>题目：</a:t>
            </a:r>
            <a:r>
              <a:rPr lang="en-US" altLang="zh-CN" sz="2800" dirty="0" err="1">
                <a:solidFill>
                  <a:schemeClr val="accent6">
                    <a:lumMod val="75000"/>
                  </a:schemeClr>
                </a:solidFill>
                <a:latin typeface="汉仪菱心体简" panose="02010400000101010101" pitchFamily="49" charset="-122"/>
                <a:ea typeface="汉仪菱心体简" panose="02010400000101010101" pitchFamily="49" charset="-122"/>
              </a:rPr>
              <a:t>学生考勤签到管理系统研制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  <a:latin typeface="汉仪菱心体简" panose="02010400000101010101" pitchFamily="49" charset="-122"/>
              <a:ea typeface="汉仪菱心体简" panose="0201040000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B70D585-E82D-68C0-976C-E8620681A5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6401" y="886605"/>
            <a:ext cx="11737304" cy="608557"/>
          </a:xfrm>
          <a:prstGeom prst="rect">
            <a:avLst/>
          </a:prstGeom>
          <a:solidFill>
            <a:srgbClr val="4BACC6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584" y="136524"/>
            <a:ext cx="10753195" cy="630921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</a:t>
            </a:r>
            <a:r>
              <a:rPr dirty="0">
                <a:sym typeface="+mn-ea"/>
              </a:rPr>
              <a:t>关键技术解决方案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DC5EEE-9CBA-7CE6-8F3F-F321D811B87B}"/>
              </a:ext>
            </a:extLst>
          </p:cNvPr>
          <p:cNvSpPr txBox="1"/>
          <p:nvPr/>
        </p:nvSpPr>
        <p:spPr>
          <a:xfrm>
            <a:off x="0" y="929273"/>
            <a:ext cx="2887385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人脸识别模块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9C6D33D-61DC-E1E2-E4DB-276CA275878B}"/>
              </a:ext>
            </a:extLst>
          </p:cNvPr>
          <p:cNvSpPr/>
          <p:nvPr/>
        </p:nvSpPr>
        <p:spPr>
          <a:xfrm>
            <a:off x="8091350" y="1536382"/>
            <a:ext cx="3816424" cy="5220454"/>
          </a:xfrm>
          <a:prstGeom prst="roundRect">
            <a:avLst>
              <a:gd name="adj" fmla="val 3554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D96431-D33D-C693-5F0A-ABD482C38572}"/>
              </a:ext>
            </a:extLst>
          </p:cNvPr>
          <p:cNvSpPr/>
          <p:nvPr/>
        </p:nvSpPr>
        <p:spPr>
          <a:xfrm>
            <a:off x="191344" y="1628800"/>
            <a:ext cx="3909307" cy="3312368"/>
          </a:xfrm>
          <a:prstGeom prst="roundRect">
            <a:avLst>
              <a:gd name="adj" fmla="val 5693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7082CE-96F4-4FBE-52BB-19327FAA1F1B}"/>
              </a:ext>
            </a:extLst>
          </p:cNvPr>
          <p:cNvSpPr txBox="1"/>
          <p:nvPr/>
        </p:nvSpPr>
        <p:spPr>
          <a:xfrm>
            <a:off x="0" y="5279508"/>
            <a:ext cx="50405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ym typeface="+mn-ea"/>
              </a:rPr>
              <a:t>使用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了局部二值模式直方图（LBPH）算法</a:t>
            </a:r>
            <a:r>
              <a:rPr lang="zh-CN" altLang="en-US" dirty="0">
                <a:sym typeface="+mn-ea"/>
              </a:rPr>
              <a:t>提取特征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可以在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复杂的背景</a:t>
            </a:r>
            <a:r>
              <a:rPr lang="zh-CN" altLang="en-US" dirty="0">
                <a:sym typeface="+mn-ea"/>
              </a:rPr>
              <a:t>中快速地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定位和裁剪</a:t>
            </a:r>
            <a:r>
              <a:rPr lang="zh-CN" altLang="en-US" dirty="0">
                <a:sym typeface="+mn-ea"/>
              </a:rPr>
              <a:t>人脸区域。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使用了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余弦相似度算法</a:t>
            </a:r>
            <a:r>
              <a:rPr lang="zh-CN" altLang="en-US" dirty="0">
                <a:sym typeface="+mn-ea"/>
              </a:rPr>
              <a:t>，匹配人脸特征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识别时间可以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稳定在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1s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9">
            <a:extLst>
              <a:ext uri="{FF2B5EF4-FFF2-40B4-BE49-F238E27FC236}">
                <a16:creationId xmlns:a16="http://schemas.microsoft.com/office/drawing/2014/main" id="{F994D705-9A98-F5BF-187F-A4BE29EF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1" y="1772816"/>
            <a:ext cx="3625299" cy="291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DB2195-437A-6BBA-590D-89887CA5E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2" y="1551376"/>
            <a:ext cx="3477760" cy="52435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795E62-2AFF-19F0-EDF9-6517948F6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04" y="1613187"/>
            <a:ext cx="2160240" cy="2422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1E613A0-D9A3-2C0E-11FA-860DBB169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4" y="4097354"/>
            <a:ext cx="2171126" cy="265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B70D585-E82D-68C0-976C-E8620681A5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6401" y="886605"/>
            <a:ext cx="11737304" cy="608557"/>
          </a:xfrm>
          <a:prstGeom prst="rect">
            <a:avLst/>
          </a:prstGeom>
          <a:solidFill>
            <a:srgbClr val="4BACC6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584" y="136524"/>
            <a:ext cx="10753195" cy="630921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</a:t>
            </a:r>
            <a:r>
              <a:rPr dirty="0">
                <a:sym typeface="+mn-ea"/>
              </a:rPr>
              <a:t>关键技术解决方案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DC5EEE-9CBA-7CE6-8F3F-F321D811B87B}"/>
              </a:ext>
            </a:extLst>
          </p:cNvPr>
          <p:cNvSpPr txBox="1"/>
          <p:nvPr/>
        </p:nvSpPr>
        <p:spPr>
          <a:xfrm>
            <a:off x="0" y="929273"/>
            <a:ext cx="2887385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数据库模块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9C6D33D-61DC-E1E2-E4DB-276CA275878B}"/>
              </a:ext>
            </a:extLst>
          </p:cNvPr>
          <p:cNvSpPr/>
          <p:nvPr/>
        </p:nvSpPr>
        <p:spPr>
          <a:xfrm>
            <a:off x="126401" y="5205073"/>
            <a:ext cx="6408712" cy="1371737"/>
          </a:xfrm>
          <a:prstGeom prst="roundRect">
            <a:avLst>
              <a:gd name="adj" fmla="val 3554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D96431-D33D-C693-5F0A-ABD482C38572}"/>
              </a:ext>
            </a:extLst>
          </p:cNvPr>
          <p:cNvSpPr/>
          <p:nvPr/>
        </p:nvSpPr>
        <p:spPr>
          <a:xfrm>
            <a:off x="160985" y="1633048"/>
            <a:ext cx="4422847" cy="3312368"/>
          </a:xfrm>
          <a:prstGeom prst="roundRect">
            <a:avLst>
              <a:gd name="adj" fmla="val 5693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7082CE-96F4-4FBE-52BB-19327FAA1F1B}"/>
              </a:ext>
            </a:extLst>
          </p:cNvPr>
          <p:cNvSpPr txBox="1"/>
          <p:nvPr/>
        </p:nvSpPr>
        <p:spPr>
          <a:xfrm>
            <a:off x="4691845" y="2141675"/>
            <a:ext cx="50405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使用了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Excel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联合SQLite</a:t>
            </a:r>
            <a:r>
              <a:rPr lang="zh-CN" altLang="en-US" dirty="0">
                <a:sym typeface="+mn-ea"/>
              </a:rPr>
              <a:t>数据库存储和管理系统的数据。</a:t>
            </a:r>
            <a:endParaRPr lang="en-US" altLang="zh-CN" dirty="0">
              <a:sym typeface="+mn-ea"/>
            </a:endParaRPr>
          </a:p>
          <a:p>
            <a:pPr algn="l"/>
            <a:r>
              <a:rPr lang="en-US" altLang="zh-CN" dirty="0">
                <a:sym typeface="+mn-ea"/>
              </a:rPr>
              <a:t>Excel</a:t>
            </a:r>
            <a:r>
              <a:rPr lang="zh-CN" altLang="en-US" dirty="0">
                <a:sym typeface="+mn-ea"/>
              </a:rPr>
              <a:t>用于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存储签到表格信息</a:t>
            </a:r>
            <a:r>
              <a:rPr lang="zh-CN" altLang="en-US" dirty="0">
                <a:sym typeface="+mn-ea"/>
              </a:rPr>
              <a:t>，直观易用；</a:t>
            </a:r>
            <a:endParaRPr lang="en-US" altLang="zh-CN" dirty="0">
              <a:sym typeface="+mn-ea"/>
            </a:endParaRPr>
          </a:p>
          <a:p>
            <a:pPr algn="l"/>
            <a:endParaRPr lang="en-US" altLang="zh-CN" dirty="0">
              <a:sym typeface="+mn-ea"/>
            </a:endParaRPr>
          </a:p>
          <a:p>
            <a:pPr algn="l"/>
            <a:r>
              <a:rPr lang="en-US" altLang="zh-CN" dirty="0" err="1">
                <a:sym typeface="+mn-ea"/>
              </a:rPr>
              <a:t>Sqlite</a:t>
            </a:r>
            <a:r>
              <a:rPr lang="zh-CN" altLang="en-US" dirty="0">
                <a:sym typeface="+mn-ea"/>
              </a:rPr>
              <a:t>数据库存储每个同学的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签到时间信息和人脸信息</a:t>
            </a:r>
            <a:r>
              <a:rPr lang="zh-CN" altLang="en-US" dirty="0">
                <a:sym typeface="+mn-ea"/>
              </a:rPr>
              <a:t>，便于归档保存。</a:t>
            </a:r>
            <a:endParaRPr lang="en-US" altLang="zh-CN" dirty="0">
              <a:sym typeface="+mn-ea"/>
            </a:endParaRPr>
          </a:p>
          <a:p>
            <a:pPr algn="l"/>
            <a:endParaRPr lang="en-US" altLang="zh-CN" dirty="0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两端消息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同步更新，取长补短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F5E13C-3AA6-DD2F-9402-A9BC81763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403" b="-192"/>
          <a:stretch/>
        </p:blipFill>
        <p:spPr>
          <a:xfrm>
            <a:off x="479376" y="1683599"/>
            <a:ext cx="3672408" cy="32244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B42106-5DC8-0985-BEED-243F7B0CE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17" y="5335465"/>
            <a:ext cx="6020370" cy="11327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F69E6E-7129-85E2-117E-D33542DDA7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759" b="2424"/>
          <a:stretch/>
        </p:blipFill>
        <p:spPr>
          <a:xfrm>
            <a:off x="9624392" y="1809207"/>
            <a:ext cx="2376264" cy="297326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EBA5C1D-6D71-E995-546D-5E02E7B32249}"/>
              </a:ext>
            </a:extLst>
          </p:cNvPr>
          <p:cNvCxnSpPr>
            <a:cxnSpLocks/>
          </p:cNvCxnSpPr>
          <p:nvPr/>
        </p:nvCxnSpPr>
        <p:spPr>
          <a:xfrm flipH="1">
            <a:off x="3503712" y="2924944"/>
            <a:ext cx="1296144" cy="364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819E3C-AEFB-84B8-876F-3D8A400BFF4F}"/>
              </a:ext>
            </a:extLst>
          </p:cNvPr>
          <p:cNvCxnSpPr>
            <a:cxnSpLocks/>
          </p:cNvCxnSpPr>
          <p:nvPr/>
        </p:nvCxnSpPr>
        <p:spPr>
          <a:xfrm flipH="1">
            <a:off x="3899756" y="3459509"/>
            <a:ext cx="900100" cy="1745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2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B70D585-E82D-68C0-976C-E8620681A5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6401" y="886605"/>
            <a:ext cx="11737304" cy="608557"/>
          </a:xfrm>
          <a:prstGeom prst="rect">
            <a:avLst/>
          </a:prstGeom>
          <a:solidFill>
            <a:srgbClr val="4BACC6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584" y="136524"/>
            <a:ext cx="10753195" cy="630921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</a:t>
            </a:r>
            <a:r>
              <a:rPr dirty="0">
                <a:sym typeface="+mn-ea"/>
              </a:rPr>
              <a:t>关键技术解决方案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DC5EEE-9CBA-7CE6-8F3F-F321D811B87B}"/>
              </a:ext>
            </a:extLst>
          </p:cNvPr>
          <p:cNvSpPr txBox="1"/>
          <p:nvPr/>
        </p:nvSpPr>
        <p:spPr>
          <a:xfrm>
            <a:off x="0" y="929273"/>
            <a:ext cx="2887385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用户画像模块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D96431-D33D-C693-5F0A-ABD482C38572}"/>
              </a:ext>
            </a:extLst>
          </p:cNvPr>
          <p:cNvSpPr/>
          <p:nvPr/>
        </p:nvSpPr>
        <p:spPr>
          <a:xfrm>
            <a:off x="160985" y="1633048"/>
            <a:ext cx="3270719" cy="3956192"/>
          </a:xfrm>
          <a:prstGeom prst="roundRect">
            <a:avLst>
              <a:gd name="adj" fmla="val 5693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7082CE-96F4-4FBE-52BB-19327FAA1F1B}"/>
              </a:ext>
            </a:extLst>
          </p:cNvPr>
          <p:cNvSpPr txBox="1"/>
          <p:nvPr/>
        </p:nvSpPr>
        <p:spPr>
          <a:xfrm>
            <a:off x="3621038" y="4102680"/>
            <a:ext cx="38661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j-ea"/>
                <a:ea typeface="+mj-ea"/>
                <a:cs typeface="方正正中黑简体" panose="02000500000000000000" pitchFamily="2" charset="-122"/>
                <a:sym typeface="+mn-ea"/>
              </a:rPr>
              <a:t>采用</a:t>
            </a:r>
            <a:r>
              <a:rPr lang="zh-CN" altLang="en-US" sz="1800" dirty="0">
                <a:solidFill>
                  <a:srgbClr val="FF0000"/>
                </a:solidFill>
                <a:latin typeface="+mj-ea"/>
                <a:ea typeface="+mj-ea"/>
                <a:cs typeface="方正正中黑简体" panose="02000500000000000000" pitchFamily="2" charset="-122"/>
                <a:sym typeface="+mn-ea"/>
              </a:rPr>
              <a:t>长短期记忆网络（</a:t>
            </a:r>
            <a:r>
              <a:rPr lang="en-US" altLang="zh-CN" sz="1800" dirty="0">
                <a:solidFill>
                  <a:srgbClr val="FF0000"/>
                </a:solidFill>
                <a:latin typeface="+mj-ea"/>
                <a:ea typeface="+mj-ea"/>
                <a:cs typeface="方正正中黑简体" panose="02000500000000000000" pitchFamily="2" charset="-122"/>
                <a:sym typeface="+mn-ea"/>
              </a:rPr>
              <a:t>LSTM</a:t>
            </a:r>
            <a:r>
              <a:rPr lang="zh-CN" altLang="en-US" sz="1800" dirty="0">
                <a:solidFill>
                  <a:srgbClr val="FF0000"/>
                </a:solidFill>
                <a:latin typeface="+mj-ea"/>
                <a:ea typeface="+mj-ea"/>
                <a:cs typeface="方正正中黑简体" panose="02000500000000000000" pitchFamily="2" charset="-122"/>
                <a:sym typeface="+mn-ea"/>
              </a:rPr>
              <a:t>）</a:t>
            </a:r>
            <a:r>
              <a:rPr lang="zh-CN" altLang="en-US" sz="1800" dirty="0">
                <a:latin typeface="+mj-ea"/>
                <a:ea typeface="+mj-ea"/>
                <a:cs typeface="方正正中黑简体" panose="02000500000000000000" pitchFamily="2" charset="-122"/>
                <a:sym typeface="+mn-ea"/>
              </a:rPr>
              <a:t>训练数据集，根据学生签到时间、签到状态进行分析，构建出学生签到的用户画像。</a:t>
            </a:r>
            <a:endParaRPr lang="zh-CN" altLang="en-US" sz="1800" dirty="0">
              <a:latin typeface="+mj-ea"/>
              <a:ea typeface="+mj-ea"/>
              <a:cs typeface="方正正中黑简体" panose="02000500000000000000" pitchFamily="2" charset="-122"/>
            </a:endParaRPr>
          </a:p>
          <a:p>
            <a:pPr algn="l"/>
            <a:endParaRPr lang="zh-CN" altLang="en-US" dirty="0">
              <a:latin typeface="+mj-ea"/>
              <a:ea typeface="+mj-ea"/>
              <a:sym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A0638A-A4AC-1944-9119-240CE779D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98" y="1772816"/>
            <a:ext cx="29337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51E801-6AF9-2795-DE5A-0DE3A29AC620}"/>
              </a:ext>
            </a:extLst>
          </p:cNvPr>
          <p:cNvSpPr txBox="1"/>
          <p:nvPr/>
        </p:nvSpPr>
        <p:spPr>
          <a:xfrm>
            <a:off x="3697041" y="1772816"/>
            <a:ext cx="2831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+mj-ea"/>
                <a:ea typeface="+mj-ea"/>
                <a:sym typeface="+mn-ea"/>
              </a:rPr>
              <a:t>对学生签到情况进行统计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1C809-57E0-0985-94C0-09ECA62E8F78}"/>
              </a:ext>
            </a:extLst>
          </p:cNvPr>
          <p:cNvSpPr txBox="1"/>
          <p:nvPr/>
        </p:nvSpPr>
        <p:spPr>
          <a:xfrm>
            <a:off x="3791744" y="2741409"/>
            <a:ext cx="345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+mj-ea"/>
                <a:ea typeface="+mj-ea"/>
                <a:sym typeface="+mn-ea"/>
              </a:rPr>
              <a:t>对学生签到情况进行可视化展示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914D863-2039-2681-C1A7-ED563AAA0A88}"/>
              </a:ext>
            </a:extLst>
          </p:cNvPr>
          <p:cNvCxnSpPr>
            <a:cxnSpLocks/>
          </p:cNvCxnSpPr>
          <p:nvPr/>
        </p:nvCxnSpPr>
        <p:spPr>
          <a:xfrm flipH="1">
            <a:off x="3301033" y="2060848"/>
            <a:ext cx="490711" cy="246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272397F-AEF1-55EF-71D5-5D46F98F7C0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094323" y="2926075"/>
            <a:ext cx="697421" cy="212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BDDE20A-DBF0-BF0D-109D-0FF65135A44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956291" y="3885641"/>
            <a:ext cx="664747" cy="955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6C913942-3755-8082-6E60-5AB117545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705" y="1611344"/>
            <a:ext cx="2166818" cy="51883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2D77F24-80BA-947C-B010-E37806C14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931" y="1611344"/>
            <a:ext cx="3359696" cy="524569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9C6D33D-61DC-E1E2-E4DB-276CA275878B}"/>
              </a:ext>
            </a:extLst>
          </p:cNvPr>
          <p:cNvSpPr/>
          <p:nvPr/>
        </p:nvSpPr>
        <p:spPr>
          <a:xfrm>
            <a:off x="7608168" y="1556792"/>
            <a:ext cx="4520873" cy="5300250"/>
          </a:xfrm>
          <a:prstGeom prst="roundRect">
            <a:avLst>
              <a:gd name="adj" fmla="val 3554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28A589-9C0F-E855-2BF0-35B0360729C4}"/>
              </a:ext>
            </a:extLst>
          </p:cNvPr>
          <p:cNvSpPr txBox="1"/>
          <p:nvPr/>
        </p:nvSpPr>
        <p:spPr>
          <a:xfrm>
            <a:off x="2619232" y="5636710"/>
            <a:ext cx="3866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动态展示画面</a:t>
            </a:r>
            <a:r>
              <a:rPr lang="zh-CN" altLang="en-US" dirty="0">
                <a:latin typeface="+mj-ea"/>
                <a:ea typeface="+mj-ea"/>
                <a:sym typeface="+mn-ea"/>
              </a:rPr>
              <a:t>，根据学生累计学习时间，签到情况进行评价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206E254-62DC-9947-6803-3D3FBB487BBC}"/>
              </a:ext>
            </a:extLst>
          </p:cNvPr>
          <p:cNvCxnSpPr>
            <a:cxnSpLocks/>
          </p:cNvCxnSpPr>
          <p:nvPr/>
        </p:nvCxnSpPr>
        <p:spPr>
          <a:xfrm flipH="1" flipV="1">
            <a:off x="2072591" y="5224952"/>
            <a:ext cx="559849" cy="113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1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B70D585-E82D-68C0-976C-E8620681A5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6401" y="886605"/>
            <a:ext cx="11737304" cy="608557"/>
          </a:xfrm>
          <a:prstGeom prst="rect">
            <a:avLst/>
          </a:prstGeom>
          <a:solidFill>
            <a:srgbClr val="4BACC6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584" y="136524"/>
            <a:ext cx="10753195" cy="630921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</a:t>
            </a:r>
            <a:r>
              <a:rPr dirty="0">
                <a:sym typeface="+mn-ea"/>
              </a:rPr>
              <a:t>关键技术解决方案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DC5EEE-9CBA-7CE6-8F3F-F321D811B87B}"/>
              </a:ext>
            </a:extLst>
          </p:cNvPr>
          <p:cNvSpPr txBox="1"/>
          <p:nvPr/>
        </p:nvSpPr>
        <p:spPr>
          <a:xfrm>
            <a:off x="0" y="929273"/>
            <a:ext cx="2887385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消息队列技术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D96431-D33D-C693-5F0A-ABD482C38572}"/>
              </a:ext>
            </a:extLst>
          </p:cNvPr>
          <p:cNvSpPr/>
          <p:nvPr/>
        </p:nvSpPr>
        <p:spPr>
          <a:xfrm>
            <a:off x="135901" y="1639337"/>
            <a:ext cx="5600059" cy="4453959"/>
          </a:xfrm>
          <a:prstGeom prst="roundRect">
            <a:avLst>
              <a:gd name="adj" fmla="val 5693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7FF53E-6756-CBCA-412A-7C578DA5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6" y="1988840"/>
            <a:ext cx="5260557" cy="37338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75B611-8370-6248-E08D-6C79FAA6496F}"/>
              </a:ext>
            </a:extLst>
          </p:cNvPr>
          <p:cNvSpPr txBox="1"/>
          <p:nvPr/>
        </p:nvSpPr>
        <p:spPr>
          <a:xfrm>
            <a:off x="5951984" y="1738559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签到过程中存在多个同学进行连接，有</a:t>
            </a:r>
            <a:r>
              <a:rPr lang="zh-CN" altLang="en-US" dirty="0">
                <a:solidFill>
                  <a:srgbClr val="FF0000"/>
                </a:solidFill>
              </a:rPr>
              <a:t>高并发问题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85C72D-F263-EF21-640E-43EE027EFBCF}"/>
              </a:ext>
            </a:extLst>
          </p:cNvPr>
          <p:cNvSpPr txBox="1"/>
          <p:nvPr/>
        </p:nvSpPr>
        <p:spPr>
          <a:xfrm>
            <a:off x="6011125" y="2364441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本项目采用</a:t>
            </a:r>
            <a:r>
              <a:rPr lang="zh-CN" altLang="en-US" dirty="0">
                <a:solidFill>
                  <a:srgbClr val="FF0000"/>
                </a:solidFill>
              </a:rPr>
              <a:t>消息队列</a:t>
            </a:r>
            <a:r>
              <a:rPr lang="zh-CN" altLang="en-US" dirty="0"/>
              <a:t>的方式，</a:t>
            </a:r>
            <a:r>
              <a:rPr lang="zh-CN" altLang="en-US" dirty="0">
                <a:solidFill>
                  <a:srgbClr val="FF0000"/>
                </a:solidFill>
              </a:rPr>
              <a:t>依次</a:t>
            </a:r>
            <a:r>
              <a:rPr lang="zh-CN" altLang="en-US" dirty="0"/>
              <a:t>对每个请求进行处理，</a:t>
            </a:r>
            <a:r>
              <a:rPr lang="zh-CN" altLang="en-US" dirty="0">
                <a:solidFill>
                  <a:srgbClr val="FF0000"/>
                </a:solidFill>
              </a:rPr>
              <a:t>避免了数据库访问冲突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连接冲突</a:t>
            </a:r>
            <a:r>
              <a:rPr lang="zh-CN" altLang="en-US" dirty="0"/>
              <a:t>的问题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4E67B9-742C-D12F-D36B-3F2F01DED326}"/>
              </a:ext>
            </a:extLst>
          </p:cNvPr>
          <p:cNvSpPr txBox="1"/>
          <p:nvPr/>
        </p:nvSpPr>
        <p:spPr>
          <a:xfrm>
            <a:off x="6011125" y="3561231"/>
            <a:ext cx="4032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ym typeface="+mn-ea"/>
              </a:rPr>
              <a:t>将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请求和响应分离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dirty="0">
                <a:sym typeface="+mn-ea"/>
              </a:rPr>
              <a:t>降低系统间的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耦合度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dirty="0">
                <a:sym typeface="+mn-ea"/>
              </a:rPr>
              <a:t>有效降低系统在高并发情况下的压力，提高响应速度和准确度。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0100B6-4653-881E-500C-D4F76B78B5E5}"/>
              </a:ext>
            </a:extLst>
          </p:cNvPr>
          <p:cNvSpPr txBox="1"/>
          <p:nvPr/>
        </p:nvSpPr>
        <p:spPr>
          <a:xfrm>
            <a:off x="6011125" y="5013175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经过测试，本项目至少可以同时连接</a:t>
            </a:r>
            <a:r>
              <a:rPr lang="en-US" altLang="zh-CN" dirty="0"/>
              <a:t>15</a:t>
            </a:r>
            <a:r>
              <a:rPr lang="zh-CN" altLang="en-US" dirty="0"/>
              <a:t>个</a:t>
            </a:r>
            <a:r>
              <a:rPr lang="en-US" altLang="zh-CN" dirty="0"/>
              <a:t>client</a:t>
            </a:r>
            <a:r>
              <a:rPr lang="zh-CN" altLang="en-US" dirty="0"/>
              <a:t>端，并没有</a:t>
            </a:r>
            <a:r>
              <a:rPr lang="zh-CN" altLang="en-US" dirty="0">
                <a:solidFill>
                  <a:srgbClr val="FF0000"/>
                </a:solidFill>
              </a:rPr>
              <a:t>明显延迟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4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5.</a:t>
            </a:r>
            <a:r>
              <a:rPr dirty="0">
                <a:sym typeface="+mn-ea"/>
              </a:rPr>
              <a:t>项目成果及测试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9376" y="1052736"/>
            <a:ext cx="2635250" cy="45593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63340" y="1547495"/>
            <a:ext cx="2924175" cy="3762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80325" y="2044065"/>
            <a:ext cx="3429000" cy="276860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837565" y="5805170"/>
            <a:ext cx="1630680" cy="368300"/>
          </a:xfrm>
          <a:prstGeom prst="rect">
            <a:avLst/>
          </a:prstGeom>
          <a:solidFill>
            <a:srgbClr val="F79646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登录界面</a:t>
            </a: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4404995" y="5805170"/>
            <a:ext cx="1840865" cy="368300"/>
          </a:xfrm>
          <a:prstGeom prst="rect">
            <a:avLst/>
          </a:prstGeom>
          <a:solidFill>
            <a:srgbClr val="F79646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客户端</a:t>
            </a:r>
            <a:r>
              <a:rPr lang="en-US" altLang="zh-CN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UI</a:t>
            </a:r>
            <a:r>
              <a:rPr lang="zh-CN" altLang="en-US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界面</a:t>
            </a: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8474710" y="5805170"/>
            <a:ext cx="1840865" cy="368300"/>
          </a:xfrm>
          <a:prstGeom prst="rect">
            <a:avLst/>
          </a:prstGeom>
          <a:solidFill>
            <a:srgbClr val="F79646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人脸图像采集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5.</a:t>
            </a:r>
            <a:r>
              <a:rPr dirty="0">
                <a:sym typeface="+mn-ea"/>
              </a:rPr>
              <a:t>项目成果及测试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1224915" y="5805170"/>
            <a:ext cx="1630680" cy="368300"/>
          </a:xfrm>
          <a:prstGeom prst="rect">
            <a:avLst/>
          </a:prstGeom>
          <a:solidFill>
            <a:srgbClr val="F79646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识别签到</a:t>
            </a: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4936490" y="5805170"/>
            <a:ext cx="1840865" cy="368300"/>
          </a:xfrm>
          <a:prstGeom prst="rect">
            <a:avLst/>
          </a:prstGeom>
          <a:solidFill>
            <a:srgbClr val="F79646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用户画像</a:t>
            </a: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8832215" y="5805170"/>
            <a:ext cx="1840865" cy="368300"/>
          </a:xfrm>
          <a:prstGeom prst="rect">
            <a:avLst/>
          </a:prstGeom>
          <a:solidFill>
            <a:srgbClr val="F79646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签到记录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67530" y="1525270"/>
            <a:ext cx="2989580" cy="3807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55193" y="1268760"/>
            <a:ext cx="3939540" cy="2397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2CE49F-7890-E803-2EE5-7B4249A2E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3482" y="4161751"/>
            <a:ext cx="4123902" cy="6372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28C897-EBB4-1B27-5B2F-BEE6ACE1C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360" y="2228443"/>
            <a:ext cx="3649356" cy="27363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6.</a:t>
            </a:r>
            <a:r>
              <a:rPr lang="zh-CN" altLang="en-US" dirty="0">
                <a:sym typeface="+mn-ea"/>
              </a:rPr>
              <a:t>签到系统</a:t>
            </a:r>
            <a:r>
              <a:rPr dirty="0">
                <a:sym typeface="+mn-ea"/>
              </a:rPr>
              <a:t>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" name="bb0634638419295a23e3bd6758df564b">
            <a:hlinkClick r:id="" action="ppaction://media"/>
            <a:extLst>
              <a:ext uri="{FF2B5EF4-FFF2-40B4-BE49-F238E27FC236}">
                <a16:creationId xmlns:a16="http://schemas.microsoft.com/office/drawing/2014/main" id="{41BC5D50-3060-90AD-0542-C4CD1A484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54215"/>
            <a:ext cx="12192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44624"/>
            <a:ext cx="10753195" cy="630921"/>
          </a:xfrm>
        </p:spPr>
        <p:txBody>
          <a:bodyPr/>
          <a:lstStyle/>
          <a:p>
            <a:r>
              <a:rPr lang="en-US" altLang="zh-CN">
                <a:sym typeface="+mn-ea"/>
              </a:rPr>
              <a:t>6.</a:t>
            </a:r>
            <a:r>
              <a:rPr lang="zh-CN" altLang="en-US">
                <a:sym typeface="+mn-ea"/>
              </a:rPr>
              <a:t>签到系统演示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aed3028e7dd946f59f261163d9a1a1cf">
            <a:hlinkClick r:id="" action="ppaction://media"/>
            <a:extLst>
              <a:ext uri="{FF2B5EF4-FFF2-40B4-BE49-F238E27FC236}">
                <a16:creationId xmlns:a16="http://schemas.microsoft.com/office/drawing/2014/main" id="{F1B1D456-492F-F476-86EF-1A3FEBEC6B3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416" y="1148671"/>
            <a:ext cx="8892797" cy="55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21" y="1700809"/>
            <a:ext cx="7318880" cy="5157192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063552" y="1556792"/>
            <a:ext cx="3346992" cy="43924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道可道，非常道。名可名，非常名。无名天地之始。有名万物之母。故常无欲以观其妙。常有欲以观其徼。此两者同出而异名，同谓之玄。玄之又玄，众妙之门。</a:t>
            </a:r>
            <a:endParaRPr lang="zh-CN" altLang="en-US" sz="2400" dirty="0">
              <a:latin typeface="方正正中黑简体" panose="02000500000000000000" pitchFamily="2" charset="-122"/>
              <a:ea typeface="方正正中黑简体" panose="02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703512" y="174821"/>
            <a:ext cx="7704856" cy="498277"/>
          </a:xfrm>
          <a:prstGeom prst="rect">
            <a:avLst/>
          </a:prstGeom>
          <a:effectLst>
            <a:reflection blurRad="6350" stA="25000" endPos="75000" dir="5400000" sy="-100000" algn="bl" rotWithShape="0"/>
          </a:effectLst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latin typeface="汉仪菱心体简" panose="02010400000101010101" pitchFamily="49" charset="-122"/>
                <a:ea typeface="汉仪菱心体简" panose="02010400000101010101" pitchFamily="49" charset="-122"/>
              </a:rPr>
              <a:t>道德经</a:t>
            </a:r>
          </a:p>
        </p:txBody>
      </p:sp>
      <p:sp>
        <p:nvSpPr>
          <p:cNvPr id="7" name="矩形 6"/>
          <p:cNvSpPr/>
          <p:nvPr/>
        </p:nvSpPr>
        <p:spPr>
          <a:xfrm>
            <a:off x="7611032" y="1672932"/>
            <a:ext cx="27334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谢谢！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3952" y="1148448"/>
            <a:ext cx="3816424" cy="5544616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完成情况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总体目标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技术路线和总体设计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关键技术解决方案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项目成果及测试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现场演示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ED4A84-3692-E774-4D96-85A7762D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6" y="953848"/>
            <a:ext cx="3726632" cy="57233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完成情况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3</a:t>
            </a:fld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2853298"/>
              </p:ext>
            </p:extLst>
          </p:nvPr>
        </p:nvGraphicFramePr>
        <p:xfrm>
          <a:off x="1369060" y="837280"/>
          <a:ext cx="9453880" cy="54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0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3344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项目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详细说明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5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难度系数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5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基线（</a:t>
                      </a:r>
                      <a:r>
                        <a:rPr lang="zh-CN" altLang="en-US" sz="2400" b="1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  <a:sym typeface="+mn-ea"/>
                        </a:rPr>
                        <a:t>实现考勤基本功能</a:t>
                      </a: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  <a:sym typeface="+mn-ea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5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提升（</a:t>
                      </a:r>
                      <a:r>
                        <a:rPr lang="zh-CN" altLang="en-US" sz="2400" b="1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构建用户画像</a:t>
                      </a: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  <a:sym typeface="+mn-ea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25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额外（</a:t>
                      </a:r>
                      <a:r>
                        <a:rPr lang="zh-CN" altLang="en-US" sz="2400" b="1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人脸识别签到，</a:t>
                      </a:r>
                      <a:r>
                        <a:rPr lang="en-US" altLang="zh-CN" sz="2400" b="1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LSTM</a:t>
                      </a:r>
                      <a:r>
                        <a:rPr lang="zh-CN" altLang="en-US" sz="2400" b="1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预测</a:t>
                      </a: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  <a:sym typeface="+mn-ea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25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自编代码行数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1811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25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总人时数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330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325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个人人时数</a:t>
                      </a:r>
                    </a:p>
                  </a:txBody>
                  <a:tcPr anchor="ctr"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王昊宸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180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32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赵梓涵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latin typeface="方正正中黑简体" panose="02000500000000000000" pitchFamily="2" charset="-122"/>
                          <a:ea typeface="方正正中黑简体" panose="02000500000000000000" pitchFamily="2" charset="-122"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总体目标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557" y="1124744"/>
            <a:ext cx="10972800" cy="5349240"/>
          </a:xfrm>
        </p:spPr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 dirty="0"/>
              <a:t>实现功能</a:t>
            </a:r>
          </a:p>
          <a:p>
            <a:pPr lvl="1" fontAlgn="auto">
              <a:lnSpc>
                <a:spcPct val="130000"/>
              </a:lnSpc>
            </a:pPr>
            <a:r>
              <a:rPr dirty="0">
                <a:sym typeface="+mn-ea"/>
              </a:rPr>
              <a:t>特定内网IP下登录的针对</a:t>
            </a:r>
            <a:r>
              <a:rPr b="1" dirty="0">
                <a:sym typeface="+mn-ea"/>
              </a:rPr>
              <a:t>全体</a:t>
            </a:r>
            <a:r>
              <a:rPr dirty="0">
                <a:sym typeface="+mn-ea"/>
              </a:rPr>
              <a:t>学生的</a:t>
            </a:r>
            <a:r>
              <a:rPr dirty="0">
                <a:solidFill>
                  <a:srgbClr val="F79646"/>
                </a:solidFill>
                <a:sym typeface="+mn-ea"/>
              </a:rPr>
              <a:t>考勤签到功能</a:t>
            </a:r>
            <a:r>
              <a:rPr dirty="0">
                <a:solidFill>
                  <a:schemeClr val="tx1"/>
                </a:solidFill>
                <a:sym typeface="+mn-ea"/>
              </a:rPr>
              <a:t>。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高并发</a:t>
            </a:r>
            <a:endParaRPr dirty="0">
              <a:solidFill>
                <a:srgbClr val="FF0000"/>
              </a:solidFill>
              <a:sym typeface="+mn-ea"/>
            </a:endParaRPr>
          </a:p>
          <a:p>
            <a:pPr lvl="1" fontAlgn="auto">
              <a:lnSpc>
                <a:spcPct val="130000"/>
              </a:lnSpc>
            </a:pPr>
            <a:r>
              <a:rPr dirty="0">
                <a:sym typeface="+mn-ea"/>
              </a:rPr>
              <a:t>根据签到记录构建</a:t>
            </a:r>
            <a:r>
              <a:rPr dirty="0">
                <a:solidFill>
                  <a:srgbClr val="F79646"/>
                </a:solidFill>
                <a:sym typeface="+mn-ea"/>
              </a:rPr>
              <a:t>用户画像</a:t>
            </a:r>
            <a:r>
              <a:rPr dirty="0">
                <a:solidFill>
                  <a:schemeClr val="tx1"/>
                </a:solidFill>
                <a:sym typeface="+mn-ea"/>
              </a:rPr>
              <a:t>。对签到数据进行分析和展示，发现数据的规律和趋势，对学生签到情况进行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预测和</a:t>
            </a:r>
            <a:r>
              <a:rPr dirty="0">
                <a:solidFill>
                  <a:schemeClr val="tx1"/>
                </a:solidFill>
                <a:sym typeface="+mn-ea"/>
              </a:rPr>
              <a:t>评估。</a:t>
            </a:r>
          </a:p>
          <a:p>
            <a:pPr lvl="1" fontAlgn="auto">
              <a:lnSpc>
                <a:spcPct val="130000"/>
              </a:lnSpc>
            </a:pPr>
            <a:r>
              <a:rPr dirty="0">
                <a:solidFill>
                  <a:srgbClr val="F79646"/>
                </a:solidFill>
                <a:sym typeface="+mn-ea"/>
              </a:rPr>
              <a:t>人脸</a:t>
            </a:r>
            <a:r>
              <a:rPr dirty="0">
                <a:solidFill>
                  <a:schemeClr val="accent6"/>
                </a:solidFill>
                <a:sym typeface="+mn-ea"/>
              </a:rPr>
              <a:t>识别</a:t>
            </a:r>
            <a:r>
              <a:rPr dirty="0">
                <a:sym typeface="+mn-ea"/>
              </a:rPr>
              <a:t>登录与签到。通过摄像头捕捉学生的面部特征，与数据库中的人脸模板进行匹配，从而实现学生的身份验证和考勤记录。</a:t>
            </a:r>
          </a:p>
          <a:p>
            <a:pPr marL="457200" lvl="1" indent="0" fontAlgn="auto">
              <a:lnSpc>
                <a:spcPct val="130000"/>
              </a:lnSpc>
              <a:buNone/>
            </a:pPr>
            <a:endParaRPr dirty="0">
              <a:solidFill>
                <a:schemeClr val="tx1"/>
              </a:solidFill>
            </a:endParaRPr>
          </a:p>
          <a:p>
            <a:pPr fontAlgn="auto">
              <a:lnSpc>
                <a:spcPct val="130000"/>
              </a:lnSpc>
            </a:pPr>
            <a:r>
              <a:rPr lang="zh-CN" altLang="en-US" dirty="0"/>
              <a:t>性能指标</a:t>
            </a:r>
          </a:p>
          <a:p>
            <a:pPr lvl="1" fontAlgn="auto"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</a:rPr>
              <a:t>内网IP通信的</a:t>
            </a:r>
            <a:r>
              <a:rPr lang="zh-CN" dirty="0">
                <a:solidFill>
                  <a:srgbClr val="F79646"/>
                </a:solidFill>
              </a:rPr>
              <a:t>高效性</a:t>
            </a:r>
            <a:r>
              <a:rPr lang="zh-CN" altLang="en-US" dirty="0"/>
              <a:t>，响应速度</a:t>
            </a:r>
          </a:p>
          <a:p>
            <a:pPr lvl="1" fontAlgn="auto"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</a:rPr>
              <a:t>人脸识别在不同的光照、角度、表情等条件下的</a:t>
            </a:r>
            <a:r>
              <a:rPr lang="zh-CN" dirty="0">
                <a:solidFill>
                  <a:srgbClr val="F79646"/>
                </a:solidFill>
              </a:rPr>
              <a:t>准确性</a:t>
            </a:r>
            <a:r>
              <a:rPr lang="zh-CN" altLang="en-US" dirty="0">
                <a:solidFill>
                  <a:srgbClr val="F79646"/>
                </a:solidFill>
              </a:rPr>
              <a:t>，</a:t>
            </a:r>
            <a:r>
              <a:rPr lang="zh-CN" dirty="0">
                <a:solidFill>
                  <a:srgbClr val="F79646"/>
                </a:solidFill>
              </a:rPr>
              <a:t>可靠性</a:t>
            </a:r>
            <a:r>
              <a:rPr lang="zh-CN" altLang="en-US" dirty="0">
                <a:solidFill>
                  <a:srgbClr val="F79646"/>
                </a:solidFill>
              </a:rPr>
              <a:t>和响应速度</a:t>
            </a:r>
            <a:endParaRPr 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</a:rPr>
              <a:t>用户画像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>
                <a:solidFill>
                  <a:srgbClr val="F79646"/>
                </a:solidFill>
              </a:rPr>
              <a:t>功能性</a:t>
            </a:r>
            <a:endParaRPr lang="en-US" altLang="zh-CN" dirty="0">
              <a:solidFill>
                <a:srgbClr val="F79646"/>
              </a:solidFill>
            </a:endParaRPr>
          </a:p>
          <a:p>
            <a:pPr lvl="1" fontAlgn="auto"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</a:rPr>
              <a:t>数据存储的安全性和</a:t>
            </a:r>
            <a:r>
              <a:rPr lang="zh-CN" altLang="en-US" dirty="0">
                <a:solidFill>
                  <a:srgbClr val="F79646"/>
                </a:solidFill>
              </a:rPr>
              <a:t>灵活</a:t>
            </a:r>
            <a:r>
              <a:rPr lang="zh-CN" dirty="0">
                <a:solidFill>
                  <a:srgbClr val="F79646"/>
                </a:solidFill>
              </a:rPr>
              <a:t>性</a:t>
            </a: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创新点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360" y="980728"/>
            <a:ext cx="10972800" cy="5791835"/>
          </a:xfrm>
        </p:spPr>
        <p:txBody>
          <a:bodyPr/>
          <a:lstStyle/>
          <a:p>
            <a:pPr fontAlgn="auto">
              <a:lnSpc>
                <a:spcPct val="130000"/>
              </a:lnSpc>
            </a:pPr>
            <a:r>
              <a:rPr lang="zh-CN" altLang="en-US" sz="2000" dirty="0"/>
              <a:t>客户端：</a:t>
            </a:r>
          </a:p>
          <a:p>
            <a:pPr lvl="1" fontAlgn="auto">
              <a:lnSpc>
                <a:spcPct val="130000"/>
              </a:lnSpc>
            </a:pPr>
            <a:r>
              <a:rPr lang="zh-CN" altLang="en-US" sz="2000" dirty="0"/>
              <a:t>人脸识别采用了</a:t>
            </a:r>
            <a:r>
              <a:rPr lang="zh-CN" altLang="en-US" sz="2000" dirty="0">
                <a:solidFill>
                  <a:srgbClr val="F79646"/>
                </a:solidFill>
              </a:rPr>
              <a:t>局部二值模式直方图</a:t>
            </a:r>
            <a:r>
              <a:rPr lang="zh-CN" altLang="en-US" sz="2000" dirty="0"/>
              <a:t>(</a:t>
            </a:r>
            <a:r>
              <a:rPr sz="2000" dirty="0">
                <a:sym typeface="+mn-ea"/>
              </a:rPr>
              <a:t>LBPH，</a:t>
            </a:r>
            <a:r>
              <a:rPr lang="zh-CN" altLang="en-US" sz="2000" dirty="0"/>
              <a:t>Local Binary Patterns Histograms)</a:t>
            </a:r>
            <a:r>
              <a:rPr lang="zh-CN" altLang="en-US" sz="2000" dirty="0">
                <a:solidFill>
                  <a:srgbClr val="F79646"/>
                </a:solidFill>
              </a:rPr>
              <a:t>方法</a:t>
            </a:r>
            <a:r>
              <a:rPr lang="zh-CN" altLang="en-US" sz="2000" dirty="0"/>
              <a:t>，相对于其他算法计算简单，符合签到要求的</a:t>
            </a:r>
            <a:r>
              <a:rPr lang="zh-CN" altLang="en-US" sz="2000" dirty="0">
                <a:solidFill>
                  <a:srgbClr val="FF0000"/>
                </a:solidFill>
              </a:rPr>
              <a:t>快速</a:t>
            </a:r>
            <a:r>
              <a:rPr lang="zh-CN" altLang="en-US" sz="2000" dirty="0"/>
              <a:t>；不需要大量训练数据，符合签到系统的</a:t>
            </a:r>
            <a:r>
              <a:rPr lang="zh-CN" altLang="en-US" sz="2000" dirty="0">
                <a:solidFill>
                  <a:srgbClr val="FF0000"/>
                </a:solidFill>
              </a:rPr>
              <a:t>轻量化</a:t>
            </a:r>
            <a:r>
              <a:rPr lang="zh-CN" altLang="en-US" sz="2000" dirty="0"/>
              <a:t>设计和</a:t>
            </a:r>
            <a:r>
              <a:rPr lang="zh-CN" altLang="en-US" sz="2000" dirty="0">
                <a:solidFill>
                  <a:srgbClr val="FF0000"/>
                </a:solidFill>
              </a:rPr>
              <a:t>快速录入</a:t>
            </a:r>
            <a:r>
              <a:rPr lang="zh-CN" altLang="en-US" sz="2000" dirty="0"/>
              <a:t>；对</a:t>
            </a:r>
            <a:r>
              <a:rPr lang="zh-CN" altLang="en-US" sz="2000" dirty="0">
                <a:solidFill>
                  <a:srgbClr val="FF0000"/>
                </a:solidFill>
              </a:rPr>
              <a:t>光照和表情</a:t>
            </a:r>
            <a:r>
              <a:rPr lang="zh-CN" altLang="en-US" sz="2000" dirty="0"/>
              <a:t>有较好的鲁棒性。</a:t>
            </a:r>
            <a:r>
              <a:rPr lang="zh-CN" altLang="en-US" sz="2000" dirty="0">
                <a:solidFill>
                  <a:srgbClr val="FF0000"/>
                </a:solidFill>
              </a:rPr>
              <a:t>对侧脸和遮挡</a:t>
            </a:r>
            <a:r>
              <a:rPr lang="zh-CN" altLang="en-US" sz="2000" dirty="0"/>
              <a:t>阈值进行调高，避免扫描到其他同学。</a:t>
            </a:r>
          </a:p>
          <a:p>
            <a:pPr lvl="1" fontAlgn="auto">
              <a:lnSpc>
                <a:spcPct val="130000"/>
              </a:lnSpc>
            </a:pPr>
            <a:r>
              <a:rPr lang="zh-CN" altLang="en-US" sz="2000" dirty="0"/>
              <a:t>用户画像采用</a:t>
            </a:r>
            <a:r>
              <a:rPr lang="zh-CN" altLang="en-US" sz="2000" dirty="0">
                <a:solidFill>
                  <a:srgbClr val="F79646"/>
                </a:solidFill>
              </a:rPr>
              <a:t>长短期记忆网络</a:t>
            </a:r>
            <a:r>
              <a:rPr lang="zh-CN" altLang="en-US" sz="2000" dirty="0"/>
              <a:t>（LSTM）训练数据集，根据学生签到时间、签到状态进行分析，构建出学生签到的用户画像。并进行用户画像特征分类，并建立动态UI界面，根据此可以得出学生签到率、签到准时率以及预测下一次签到情况。</a:t>
            </a:r>
          </a:p>
          <a:p>
            <a:pPr fontAlgn="auto">
              <a:lnSpc>
                <a:spcPct val="130000"/>
              </a:lnSpc>
            </a:pPr>
            <a:r>
              <a:rPr lang="zh-CN" altLang="en-US" sz="2000" dirty="0"/>
              <a:t>服务端：</a:t>
            </a:r>
          </a:p>
          <a:p>
            <a:pPr lvl="1" fontAlgn="auto">
              <a:lnSpc>
                <a:spcPct val="130000"/>
              </a:lnSpc>
            </a:pPr>
            <a:r>
              <a:rPr lang="zh-CN" altLang="en-US" sz="2000" dirty="0">
                <a:solidFill>
                  <a:srgbClr val="F79646"/>
                </a:solidFill>
              </a:rPr>
              <a:t>融合</a:t>
            </a:r>
            <a:r>
              <a:rPr lang="en-US" altLang="zh-CN" sz="2000" dirty="0">
                <a:solidFill>
                  <a:srgbClr val="F79646"/>
                </a:solidFill>
              </a:rPr>
              <a:t>E</a:t>
            </a:r>
            <a:r>
              <a:rPr lang="zh-CN" altLang="en-US" sz="2000" dirty="0">
                <a:solidFill>
                  <a:srgbClr val="F79646"/>
                </a:solidFill>
              </a:rPr>
              <a:t>xcel和</a:t>
            </a:r>
            <a:r>
              <a:rPr lang="en-US" altLang="zh-CN" sz="2000" dirty="0">
                <a:solidFill>
                  <a:srgbClr val="F79646"/>
                </a:solidFill>
              </a:rPr>
              <a:t>S</a:t>
            </a:r>
            <a:r>
              <a:rPr lang="zh-CN" altLang="en-US" sz="2000" dirty="0">
                <a:solidFill>
                  <a:srgbClr val="F79646"/>
                </a:solidFill>
              </a:rPr>
              <a:t>qlite数据库</a:t>
            </a:r>
            <a:r>
              <a:rPr lang="zh-CN" altLang="en-US" sz="2000" dirty="0"/>
              <a:t>。</a:t>
            </a:r>
            <a:r>
              <a:rPr lang="en-US" altLang="zh-CN" sz="2000" dirty="0"/>
              <a:t>Excel</a:t>
            </a:r>
            <a:r>
              <a:rPr lang="zh-CN" altLang="en-US" sz="2000" dirty="0"/>
              <a:t>有简单易用的特点，但数据的整理能力较弱；</a:t>
            </a:r>
            <a:r>
              <a:rPr lang="en-US" altLang="zh-CN" sz="2000" dirty="0" err="1"/>
              <a:t>Sqlite</a:t>
            </a:r>
            <a:r>
              <a:rPr lang="zh-CN" altLang="en-US" sz="2000" dirty="0"/>
              <a:t>数据库整理能力强，但是没有直观视图。本项目融合</a:t>
            </a:r>
            <a:r>
              <a:rPr lang="en-US" altLang="zh-CN" sz="2000" dirty="0"/>
              <a:t>Excel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Sqlite</a:t>
            </a:r>
            <a:r>
              <a:rPr lang="zh-CN" altLang="en-US" sz="2000" dirty="0"/>
              <a:t>数据库的优点，根据数据库的特点分别存储不同信息。（</a:t>
            </a:r>
            <a:r>
              <a:rPr lang="en-US" altLang="zh-CN" sz="2000" dirty="0"/>
              <a:t>Excel</a:t>
            </a:r>
            <a:r>
              <a:rPr lang="zh-CN" altLang="en-US" sz="2000" dirty="0"/>
              <a:t>绘制签到表，</a:t>
            </a:r>
            <a:r>
              <a:rPr lang="en-US" altLang="zh-CN" sz="2000" dirty="0" err="1"/>
              <a:t>Sqlite</a:t>
            </a:r>
            <a:r>
              <a:rPr lang="zh-CN" altLang="en-US" sz="2000" dirty="0"/>
              <a:t>数据库记录签到时间）</a:t>
            </a:r>
          </a:p>
          <a:p>
            <a:pPr lvl="1" fontAlgn="auto">
              <a:lnSpc>
                <a:spcPct val="130000"/>
              </a:lnSpc>
            </a:pPr>
            <a:r>
              <a:rPr lang="zh-CN" altLang="en-US" sz="2000" dirty="0"/>
              <a:t>引入</a:t>
            </a:r>
            <a:r>
              <a:rPr lang="zh-CN" altLang="en-US" sz="2000" dirty="0">
                <a:solidFill>
                  <a:srgbClr val="F79646"/>
                </a:solidFill>
              </a:rPr>
              <a:t>消息队列技术</a:t>
            </a:r>
            <a:r>
              <a:rPr lang="zh-CN" altLang="en-US" sz="2000" dirty="0"/>
              <a:t>，将请求和响应分离，降低签到间的耦合度，有效降低系统在签到高并发情况下的压力，避免连接冲突。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dirty="0">
                <a:sym typeface="+mn-ea"/>
              </a:rPr>
              <a:t>技术路线和总体设计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2839720" y="2205355"/>
            <a:ext cx="7232015" cy="3158490"/>
            <a:chOff x="75" y="2040"/>
            <a:chExt cx="11389" cy="4974"/>
          </a:xfrm>
        </p:grpSpPr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75" y="4669"/>
              <a:ext cx="1803" cy="580"/>
            </a:xfrm>
            <a:prstGeom prst="rect">
              <a:avLst/>
            </a:prstGeom>
            <a:solidFill>
              <a:schemeClr val="accent6"/>
            </a:solidFill>
            <a:ln cap="flat">
              <a:solidFill>
                <a:srgbClr val="3467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方正正中黑简体" panose="02000500000000000000" pitchFamily="2" charset="-122"/>
                  <a:ea typeface="方正正中黑简体" panose="02000500000000000000" pitchFamily="2" charset="-122"/>
                </a:rPr>
                <a:t>需求分析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5518" y="2040"/>
              <a:ext cx="2118" cy="580"/>
            </a:xfrm>
            <a:prstGeom prst="rect">
              <a:avLst/>
            </a:prstGeom>
            <a:solidFill>
              <a:schemeClr val="accent6"/>
            </a:solidFill>
            <a:ln cap="flat">
              <a:solidFill>
                <a:srgbClr val="3467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方正正中黑简体" panose="02000500000000000000" pitchFamily="2" charset="-122"/>
                  <a:ea typeface="方正正中黑简体" panose="02000500000000000000" pitchFamily="2" charset="-122"/>
                </a:rPr>
                <a:t>签到模块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2361" y="2912"/>
              <a:ext cx="2523" cy="580"/>
            </a:xfrm>
            <a:prstGeom prst="rect">
              <a:avLst/>
            </a:prstGeom>
            <a:solidFill>
              <a:schemeClr val="accent6"/>
            </a:solidFill>
            <a:ln cap="flat">
              <a:solidFill>
                <a:srgbClr val="3467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方正正中黑简体" panose="02000500000000000000" pitchFamily="2" charset="-122"/>
                  <a:ea typeface="方正正中黑简体" panose="02000500000000000000" pitchFamily="2" charset="-122"/>
                  <a:cs typeface="方正正中黑简体" panose="02000500000000000000" pitchFamily="2" charset="-122"/>
                </a:rPr>
                <a:t>考勤签到模块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8"/>
              </p:custDataLst>
            </p:nvPr>
          </p:nvSpPr>
          <p:spPr>
            <a:xfrm>
              <a:off x="8466" y="4673"/>
              <a:ext cx="2998" cy="580"/>
            </a:xfrm>
            <a:prstGeom prst="rect">
              <a:avLst/>
            </a:prstGeom>
            <a:solidFill>
              <a:schemeClr val="accent6"/>
            </a:solidFill>
            <a:ln cap="flat">
              <a:solidFill>
                <a:srgbClr val="3467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方正正中黑简体" panose="02000500000000000000" pitchFamily="2" charset="-122"/>
                  <a:ea typeface="方正正中黑简体" panose="02000500000000000000" pitchFamily="2" charset="-122"/>
                </a:rPr>
                <a:t>系统整合与测试</a:t>
              </a:r>
            </a:p>
          </p:txBody>
        </p:sp>
        <p:sp>
          <p:nvSpPr>
            <p:cNvPr id="29" name="文本框 28"/>
            <p:cNvSpPr txBox="1"/>
            <p:nvPr>
              <p:custDataLst>
                <p:tags r:id="rId9"/>
              </p:custDataLst>
            </p:nvPr>
          </p:nvSpPr>
          <p:spPr>
            <a:xfrm>
              <a:off x="2343" y="4673"/>
              <a:ext cx="2523" cy="580"/>
            </a:xfrm>
            <a:prstGeom prst="rect">
              <a:avLst/>
            </a:prstGeom>
            <a:solidFill>
              <a:schemeClr val="accent6"/>
            </a:solidFill>
            <a:ln cap="flat">
              <a:solidFill>
                <a:srgbClr val="3467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方正正中黑简体" panose="02000500000000000000" pitchFamily="2" charset="-122"/>
                  <a:ea typeface="方正正中黑简体" panose="02000500000000000000" pitchFamily="2" charset="-122"/>
                  <a:cs typeface="方正正中黑简体" panose="02000500000000000000" pitchFamily="2" charset="-122"/>
                </a:rPr>
                <a:t>人脸识别模块</a:t>
              </a:r>
            </a:p>
          </p:txBody>
        </p:sp>
        <p:sp>
          <p:nvSpPr>
            <p:cNvPr id="30" name="文本框 29"/>
            <p:cNvSpPr txBox="1"/>
            <p:nvPr>
              <p:custDataLst>
                <p:tags r:id="rId10"/>
              </p:custDataLst>
            </p:nvPr>
          </p:nvSpPr>
          <p:spPr>
            <a:xfrm>
              <a:off x="5518" y="2912"/>
              <a:ext cx="2119" cy="580"/>
            </a:xfrm>
            <a:prstGeom prst="rect">
              <a:avLst/>
            </a:prstGeom>
            <a:solidFill>
              <a:schemeClr val="accent6"/>
            </a:solidFill>
            <a:ln cap="flat">
              <a:solidFill>
                <a:srgbClr val="3467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方正正中黑简体" panose="02000500000000000000" pitchFamily="2" charset="-122"/>
                  <a:ea typeface="方正正中黑简体" panose="02000500000000000000" pitchFamily="2" charset="-122"/>
                </a:rPr>
                <a:t>数据库模块</a:t>
              </a:r>
            </a:p>
          </p:txBody>
        </p:sp>
        <p:sp>
          <p:nvSpPr>
            <p:cNvPr id="31" name="文本框 30"/>
            <p:cNvSpPr txBox="1"/>
            <p:nvPr>
              <p:custDataLst>
                <p:tags r:id="rId11"/>
              </p:custDataLst>
            </p:nvPr>
          </p:nvSpPr>
          <p:spPr>
            <a:xfrm>
              <a:off x="5517" y="3705"/>
              <a:ext cx="2119" cy="580"/>
            </a:xfrm>
            <a:prstGeom prst="rect">
              <a:avLst/>
            </a:prstGeom>
            <a:solidFill>
              <a:schemeClr val="accent6"/>
            </a:solidFill>
            <a:ln cap="flat">
              <a:solidFill>
                <a:srgbClr val="3467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方正正中黑简体" panose="02000500000000000000" pitchFamily="2" charset="-122"/>
                  <a:ea typeface="方正正中黑简体" panose="02000500000000000000" pitchFamily="2" charset="-122"/>
                </a:rPr>
                <a:t>通信模块</a:t>
              </a:r>
            </a:p>
          </p:txBody>
        </p:sp>
        <p:sp>
          <p:nvSpPr>
            <p:cNvPr id="32" name="文本框 31"/>
            <p:cNvSpPr txBox="1"/>
            <p:nvPr>
              <p:custDataLst>
                <p:tags r:id="rId12"/>
              </p:custDataLst>
            </p:nvPr>
          </p:nvSpPr>
          <p:spPr>
            <a:xfrm>
              <a:off x="2343" y="6434"/>
              <a:ext cx="2523" cy="580"/>
            </a:xfrm>
            <a:prstGeom prst="rect">
              <a:avLst/>
            </a:prstGeom>
            <a:solidFill>
              <a:schemeClr val="accent6"/>
            </a:solidFill>
            <a:ln cap="flat">
              <a:solidFill>
                <a:srgbClr val="3467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方正正中黑简体" panose="02000500000000000000" pitchFamily="2" charset="-122"/>
                  <a:ea typeface="方正正中黑简体" panose="02000500000000000000" pitchFamily="2" charset="-122"/>
                  <a:cs typeface="方正正中黑简体" panose="02000500000000000000" pitchFamily="2" charset="-122"/>
                </a:rPr>
                <a:t>用户画像模块</a:t>
              </a:r>
            </a:p>
          </p:txBody>
        </p:sp>
        <p:cxnSp>
          <p:nvCxnSpPr>
            <p:cNvPr id="34" name="直接箭头连接符 33"/>
            <p:cNvCxnSpPr>
              <a:stCxn id="7" idx="3"/>
              <a:endCxn id="29" idx="1"/>
            </p:cNvCxnSpPr>
            <p:nvPr/>
          </p:nvCxnSpPr>
          <p:spPr>
            <a:xfrm>
              <a:off x="1878" y="4959"/>
              <a:ext cx="465" cy="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7" idx="3"/>
              <a:endCxn id="9" idx="1"/>
            </p:cNvCxnSpPr>
            <p:nvPr/>
          </p:nvCxnSpPr>
          <p:spPr>
            <a:xfrm flipV="1">
              <a:off x="1878" y="3202"/>
              <a:ext cx="483" cy="1757"/>
            </a:xfrm>
            <a:prstGeom prst="bentConnector3">
              <a:avLst>
                <a:gd name="adj1" fmla="val 4824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7" idx="3"/>
              <a:endCxn id="32" idx="1"/>
            </p:cNvCxnSpPr>
            <p:nvPr/>
          </p:nvCxnSpPr>
          <p:spPr>
            <a:xfrm>
              <a:off x="1878" y="4959"/>
              <a:ext cx="465" cy="1765"/>
            </a:xfrm>
            <a:prstGeom prst="bentConnector3">
              <a:avLst>
                <a:gd name="adj1" fmla="val 5010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左大括号 37"/>
            <p:cNvSpPr/>
            <p:nvPr/>
          </p:nvSpPr>
          <p:spPr>
            <a:xfrm>
              <a:off x="4945" y="2345"/>
              <a:ext cx="511" cy="170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cxnSp>
          <p:nvCxnSpPr>
            <p:cNvPr id="42" name="肘形连接符 41"/>
            <p:cNvCxnSpPr>
              <a:stCxn id="32" idx="3"/>
              <a:endCxn id="14" idx="1"/>
            </p:cNvCxnSpPr>
            <p:nvPr/>
          </p:nvCxnSpPr>
          <p:spPr>
            <a:xfrm flipV="1">
              <a:off x="4866" y="4963"/>
              <a:ext cx="3600" cy="176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肘形连接符 42"/>
            <p:cNvCxnSpPr>
              <a:stCxn id="8" idx="3"/>
              <a:endCxn id="14" idx="1"/>
            </p:cNvCxnSpPr>
            <p:nvPr/>
          </p:nvCxnSpPr>
          <p:spPr>
            <a:xfrm>
              <a:off x="7636" y="2330"/>
              <a:ext cx="830" cy="2633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连接符 43"/>
            <p:cNvCxnSpPr>
              <a:stCxn id="30" idx="3"/>
              <a:endCxn id="14" idx="1"/>
            </p:cNvCxnSpPr>
            <p:nvPr/>
          </p:nvCxnSpPr>
          <p:spPr>
            <a:xfrm>
              <a:off x="7637" y="3202"/>
              <a:ext cx="829" cy="1761"/>
            </a:xfrm>
            <a:prstGeom prst="bentConnector3">
              <a:avLst>
                <a:gd name="adj1" fmla="val 500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肘形连接符 45"/>
            <p:cNvCxnSpPr>
              <a:stCxn id="31" idx="3"/>
              <a:endCxn id="14" idx="1"/>
            </p:cNvCxnSpPr>
            <p:nvPr/>
          </p:nvCxnSpPr>
          <p:spPr>
            <a:xfrm>
              <a:off x="7636" y="3995"/>
              <a:ext cx="830" cy="96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29" idx="3"/>
              <a:endCxn id="14" idx="1"/>
            </p:cNvCxnSpPr>
            <p:nvPr/>
          </p:nvCxnSpPr>
          <p:spPr>
            <a:xfrm>
              <a:off x="4866" y="4963"/>
              <a:ext cx="3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/>
          <p:cNvSpPr txBox="1"/>
          <p:nvPr/>
        </p:nvSpPr>
        <p:spPr>
          <a:xfrm>
            <a:off x="407670" y="1148080"/>
            <a:ext cx="3888105" cy="922020"/>
          </a:xfrm>
          <a:prstGeom prst="rect">
            <a:avLst/>
          </a:prstGeom>
          <a:solidFill>
            <a:srgbClr val="4BACC6"/>
          </a:solidFill>
          <a:ln>
            <a:solidFill>
              <a:srgbClr val="3568CD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明确系统功能与性能需求，深入分析系统用户与应用场景，规划系统架构与模块，确立技术选型及参数设定</a:t>
            </a:r>
          </a:p>
        </p:txBody>
      </p:sp>
      <p:cxnSp>
        <p:nvCxnSpPr>
          <p:cNvPr id="54" name="曲线连接符 53"/>
          <p:cNvCxnSpPr/>
          <p:nvPr/>
        </p:nvCxnSpPr>
        <p:spPr>
          <a:xfrm rot="16200000" flipV="1">
            <a:off x="2099310" y="2313305"/>
            <a:ext cx="1511935" cy="1296035"/>
          </a:xfrm>
          <a:prstGeom prst="curvedConnector3">
            <a:avLst>
              <a:gd name="adj1" fmla="val 49979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8544560" y="908685"/>
            <a:ext cx="3519805" cy="1476375"/>
          </a:xfrm>
          <a:prstGeom prst="rect">
            <a:avLst/>
          </a:prstGeom>
          <a:solidFill>
            <a:srgbClr val="4BACC6"/>
          </a:solidFill>
          <a:ln>
            <a:solidFill>
              <a:srgbClr val="3568CD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集成各模块并进行调试，形成完整系统。进行功能、性能、兼容性、安全性等测试，修复系统错误与缺陷，提升系统稳定性与可靠性。</a:t>
            </a:r>
          </a:p>
        </p:txBody>
      </p:sp>
      <p:cxnSp>
        <p:nvCxnSpPr>
          <p:cNvPr id="59" name="曲线连接符 58"/>
          <p:cNvCxnSpPr/>
          <p:nvPr>
            <p:custDataLst>
              <p:tags r:id="rId2"/>
            </p:custDataLst>
          </p:nvPr>
        </p:nvCxnSpPr>
        <p:spPr>
          <a:xfrm rot="16200000">
            <a:off x="9084945" y="2528570"/>
            <a:ext cx="1223010" cy="1151890"/>
          </a:xfrm>
          <a:prstGeom prst="curvedConnector3">
            <a:avLst>
              <a:gd name="adj1" fmla="val 49948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/>
          <p:nvPr/>
        </p:nvCxnSpPr>
        <p:spPr>
          <a:xfrm rot="10800000" flipV="1">
            <a:off x="2926080" y="4293235"/>
            <a:ext cx="1297305" cy="1224280"/>
          </a:xfrm>
          <a:prstGeom prst="curvedConnector3">
            <a:avLst>
              <a:gd name="adj1" fmla="val 49976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3"/>
            </p:custDataLst>
          </p:nvPr>
        </p:nvSpPr>
        <p:spPr>
          <a:xfrm>
            <a:off x="263525" y="5300980"/>
            <a:ext cx="2626995" cy="646331"/>
          </a:xfrm>
          <a:prstGeom prst="rect">
            <a:avLst/>
          </a:prstGeom>
          <a:solidFill>
            <a:srgbClr val="4BACC6"/>
          </a:solidFill>
          <a:ln>
            <a:solidFill>
              <a:srgbClr val="3568CD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局部二值模式直方图方法（L</a:t>
            </a:r>
            <a:r>
              <a:rPr lang="en-US" altLang="zh-CN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BPH</a:t>
            </a:r>
            <a:r>
              <a:rPr lang="zh-CN" altLang="en-US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）</a:t>
            </a:r>
          </a:p>
        </p:txBody>
      </p:sp>
      <p:sp>
        <p:nvSpPr>
          <p:cNvPr id="63" name="文本框 62"/>
          <p:cNvSpPr txBox="1"/>
          <p:nvPr>
            <p:custDataLst>
              <p:tags r:id="rId4"/>
            </p:custDataLst>
          </p:nvPr>
        </p:nvSpPr>
        <p:spPr>
          <a:xfrm>
            <a:off x="7104380" y="5661025"/>
            <a:ext cx="2626995" cy="645160"/>
          </a:xfrm>
          <a:prstGeom prst="rect">
            <a:avLst/>
          </a:prstGeom>
          <a:solidFill>
            <a:srgbClr val="4BACC6"/>
          </a:solidFill>
          <a:ln>
            <a:solidFill>
              <a:srgbClr val="3568CD"/>
            </a:solidFill>
          </a:ln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sym typeface="+mn-ea"/>
              </a:rPr>
              <a:t>长短期记忆网络（LSTM）训练数据集</a:t>
            </a:r>
          </a:p>
        </p:txBody>
      </p:sp>
      <p:cxnSp>
        <p:nvCxnSpPr>
          <p:cNvPr id="64" name="曲线连接符 63"/>
          <p:cNvCxnSpPr/>
          <p:nvPr/>
        </p:nvCxnSpPr>
        <p:spPr>
          <a:xfrm>
            <a:off x="5951855" y="5300980"/>
            <a:ext cx="1008380" cy="648335"/>
          </a:xfrm>
          <a:prstGeom prst="curvedConnector3">
            <a:avLst>
              <a:gd name="adj1" fmla="val 50063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0F65C16-7671-411A-4CA1-2FFD1677B4E6}"/>
              </a:ext>
            </a:extLst>
          </p:cNvPr>
          <p:cNvSpPr/>
          <p:nvPr/>
        </p:nvSpPr>
        <p:spPr>
          <a:xfrm>
            <a:off x="191135" y="1412776"/>
            <a:ext cx="5616575" cy="4248472"/>
          </a:xfrm>
          <a:prstGeom prst="rect">
            <a:avLst/>
          </a:prstGeom>
          <a:solidFill>
            <a:srgbClr val="D9E7E2"/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dirty="0">
                <a:sym typeface="+mn-ea"/>
              </a:rPr>
              <a:t>技术路线和总体设计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3" descr="ER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51984" y="1358221"/>
            <a:ext cx="6061710" cy="4439920"/>
          </a:xfrm>
          <a:prstGeom prst="rect">
            <a:avLst/>
          </a:prstGeom>
        </p:spPr>
      </p:pic>
      <p:pic>
        <p:nvPicPr>
          <p:cNvPr id="50" name="图片 4" descr="系统框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3525" y="1340485"/>
            <a:ext cx="5544185" cy="4448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20595" y="5949950"/>
            <a:ext cx="1630680" cy="368300"/>
          </a:xfrm>
          <a:prstGeom prst="rect">
            <a:avLst/>
          </a:prstGeom>
          <a:solidFill>
            <a:srgbClr val="F79646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系统架构框图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8109585" y="5935035"/>
            <a:ext cx="2050415" cy="368300"/>
          </a:xfrm>
          <a:prstGeom prst="rect">
            <a:avLst/>
          </a:prstGeom>
          <a:solidFill>
            <a:srgbClr val="4BACC6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</a:rPr>
              <a:t>数据库全局E-R图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99E7305-3908-C74F-FC0D-364D8CF21AD3}"/>
              </a:ext>
            </a:extLst>
          </p:cNvPr>
          <p:cNvSpPr/>
          <p:nvPr/>
        </p:nvSpPr>
        <p:spPr>
          <a:xfrm>
            <a:off x="5951984" y="1412776"/>
            <a:ext cx="5904656" cy="4248471"/>
          </a:xfrm>
          <a:prstGeom prst="roundRect">
            <a:avLst>
              <a:gd name="adj" fmla="val 3554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</a:t>
            </a:r>
            <a:r>
              <a:rPr dirty="0">
                <a:sym typeface="+mn-ea"/>
              </a:rPr>
              <a:t>关键技术解决方案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9EA9F0-E5D2-BA98-1F14-7D0A4316831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328" y="831130"/>
            <a:ext cx="12025336" cy="72566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  <a:p>
            <a:endParaRPr lang="zh-CN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A977A4-2D7F-8749-AE32-5CC277373FAB}"/>
              </a:ext>
            </a:extLst>
          </p:cNvPr>
          <p:cNvSpPr txBox="1"/>
          <p:nvPr/>
        </p:nvSpPr>
        <p:spPr>
          <a:xfrm>
            <a:off x="863962" y="4876234"/>
            <a:ext cx="2750096" cy="100919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000" dirty="0" err="1"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使用了TCP</a:t>
            </a:r>
            <a:r>
              <a:rPr sz="2000" dirty="0"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/</a:t>
            </a:r>
            <a:r>
              <a:rPr sz="2000" dirty="0" err="1"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IP网络协议保证了通信的稳定性和安全性</a:t>
            </a:r>
            <a:r>
              <a:rPr sz="2000" dirty="0"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。</a:t>
            </a:r>
            <a:endParaRPr sz="2000" dirty="0"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DC5EEE-9CBA-7CE6-8F3F-F321D811B87B}"/>
              </a:ext>
            </a:extLst>
          </p:cNvPr>
          <p:cNvSpPr txBox="1"/>
          <p:nvPr/>
        </p:nvSpPr>
        <p:spPr>
          <a:xfrm>
            <a:off x="328295" y="972567"/>
            <a:ext cx="191071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通信模块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A74D7D6-9E6B-CACD-7508-0C5481F1A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708920"/>
            <a:ext cx="4803995" cy="199368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96B5DB7-8175-D8D4-7895-28E33C4C1E31}"/>
              </a:ext>
            </a:extLst>
          </p:cNvPr>
          <p:cNvSpPr txBox="1"/>
          <p:nvPr/>
        </p:nvSpPr>
        <p:spPr>
          <a:xfrm>
            <a:off x="467835" y="1766382"/>
            <a:ext cx="3542350" cy="87408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 dirty="0"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使用</a:t>
            </a:r>
            <a:r>
              <a:rPr lang="en-US" altLang="zh-CN" sz="2400" dirty="0"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Socket</a:t>
            </a:r>
            <a:r>
              <a:rPr lang="zh-CN" altLang="en-US" sz="2400" dirty="0"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进行连接，传递</a:t>
            </a:r>
            <a:r>
              <a:rPr lang="en-US" altLang="zh-CN" sz="2400" dirty="0" err="1"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json</a:t>
            </a:r>
            <a:r>
              <a:rPr lang="zh-CN" altLang="en-US" sz="2400" dirty="0"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字典格式文件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0566EC3-D8FF-6DE9-3EE9-35518CB7E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1636480"/>
            <a:ext cx="2067706" cy="50131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8B368F0-3F87-9A4C-913B-73A56E188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223" y="1690910"/>
            <a:ext cx="2775329" cy="4848003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9C6D33D-61DC-E1E2-E4DB-276CA275878B}"/>
              </a:ext>
            </a:extLst>
          </p:cNvPr>
          <p:cNvSpPr/>
          <p:nvPr/>
        </p:nvSpPr>
        <p:spPr>
          <a:xfrm>
            <a:off x="5375920" y="1635060"/>
            <a:ext cx="2139714" cy="5086416"/>
          </a:xfrm>
          <a:prstGeom prst="roundRect">
            <a:avLst>
              <a:gd name="adj" fmla="val 3554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D96431-D33D-C693-5F0A-ABD482C38572}"/>
              </a:ext>
            </a:extLst>
          </p:cNvPr>
          <p:cNvSpPr/>
          <p:nvPr/>
        </p:nvSpPr>
        <p:spPr>
          <a:xfrm>
            <a:off x="8219752" y="1635060"/>
            <a:ext cx="2844800" cy="5086415"/>
          </a:xfrm>
          <a:prstGeom prst="roundRect">
            <a:avLst>
              <a:gd name="adj" fmla="val 3554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23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B70D585-E82D-68C0-976C-E8620681A5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6401" y="886605"/>
            <a:ext cx="11737304" cy="608557"/>
          </a:xfrm>
          <a:prstGeom prst="rect">
            <a:avLst/>
          </a:prstGeom>
          <a:solidFill>
            <a:srgbClr val="4BACC6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方正正中黑简体" panose="02000500000000000000" pitchFamily="2" charset="-122"/>
              <a:ea typeface="方正正中黑简体" panose="02000500000000000000" pitchFamily="2" charset="-122"/>
              <a:cs typeface="方正正中黑简体" panose="020005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584" y="136524"/>
            <a:ext cx="10753195" cy="630921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</a:t>
            </a:r>
            <a:r>
              <a:rPr dirty="0">
                <a:sym typeface="+mn-ea"/>
              </a:rPr>
              <a:t>关键技术解决方案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DC5EEE-9CBA-7CE6-8F3F-F321D811B87B}"/>
              </a:ext>
            </a:extLst>
          </p:cNvPr>
          <p:cNvSpPr txBox="1"/>
          <p:nvPr/>
        </p:nvSpPr>
        <p:spPr>
          <a:xfrm>
            <a:off x="0" y="929273"/>
            <a:ext cx="2887385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正中黑简体" panose="02000500000000000000" pitchFamily="2" charset="-122"/>
                <a:ea typeface="方正正中黑简体" panose="02000500000000000000" pitchFamily="2" charset="-122"/>
                <a:cs typeface="方正正中黑简体" panose="02000500000000000000" pitchFamily="2" charset="-122"/>
                <a:sym typeface="+mn-ea"/>
              </a:rPr>
              <a:t>考勤签到模块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9C6D33D-61DC-E1E2-E4DB-276CA275878B}"/>
              </a:ext>
            </a:extLst>
          </p:cNvPr>
          <p:cNvSpPr/>
          <p:nvPr/>
        </p:nvSpPr>
        <p:spPr>
          <a:xfrm>
            <a:off x="8251788" y="1574505"/>
            <a:ext cx="3816424" cy="5220454"/>
          </a:xfrm>
          <a:prstGeom prst="roundRect">
            <a:avLst>
              <a:gd name="adj" fmla="val 3554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D96431-D33D-C693-5F0A-ABD482C38572}"/>
              </a:ext>
            </a:extLst>
          </p:cNvPr>
          <p:cNvSpPr/>
          <p:nvPr/>
        </p:nvSpPr>
        <p:spPr>
          <a:xfrm>
            <a:off x="254821" y="1916831"/>
            <a:ext cx="4296710" cy="4248473"/>
          </a:xfrm>
          <a:prstGeom prst="roundRect">
            <a:avLst>
              <a:gd name="adj" fmla="val 5693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7082CE-96F4-4FBE-52BB-19327FAA1F1B}"/>
              </a:ext>
            </a:extLst>
          </p:cNvPr>
          <p:cNvSpPr txBox="1"/>
          <p:nvPr/>
        </p:nvSpPr>
        <p:spPr>
          <a:xfrm>
            <a:off x="4943872" y="2924944"/>
            <a:ext cx="2776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ym typeface="+mn-ea"/>
              </a:rPr>
              <a:t>1.</a:t>
            </a:r>
            <a:r>
              <a:rPr lang="zh-CN" altLang="en-US" sz="2000" dirty="0">
                <a:sym typeface="+mn-ea"/>
              </a:rPr>
              <a:t>使用学号和密码登录</a:t>
            </a:r>
            <a:endParaRPr lang="en-US" altLang="zh-CN" sz="2000" dirty="0">
              <a:sym typeface="+mn-ea"/>
            </a:endParaRPr>
          </a:p>
          <a:p>
            <a:r>
              <a:rPr lang="en-US" altLang="zh-CN" sz="2000" dirty="0">
                <a:sym typeface="+mn-ea"/>
              </a:rPr>
              <a:t>2.</a:t>
            </a:r>
            <a:r>
              <a:rPr lang="zh-CN" altLang="en-US" sz="2000" dirty="0">
                <a:sym typeface="+mn-ea"/>
              </a:rPr>
              <a:t>人脸匹配登录</a:t>
            </a:r>
            <a:endParaRPr lang="en-US" altLang="zh-CN" sz="2000" dirty="0"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24DCFA-57AC-AB1A-B4FD-A2EF2112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307" y="1630772"/>
            <a:ext cx="3337398" cy="51256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BC9416-5907-E336-E870-5D001A0D52CF}"/>
              </a:ext>
            </a:extLst>
          </p:cNvPr>
          <p:cNvSpPr txBox="1"/>
          <p:nvPr/>
        </p:nvSpPr>
        <p:spPr>
          <a:xfrm>
            <a:off x="4717314" y="4301008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系统会自动记录上次进入系统使用的</a:t>
            </a:r>
            <a:r>
              <a:rPr lang="zh-CN" altLang="en-US" dirty="0">
                <a:solidFill>
                  <a:schemeClr val="accent2"/>
                </a:solidFill>
              </a:rPr>
              <a:t>学号密码的哈希值</a:t>
            </a:r>
            <a:r>
              <a:rPr lang="zh-CN" altLang="en-US" dirty="0"/>
              <a:t>，存储在本地，当通过人脸识别后自动输入到学号密码框中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019D498-C6D4-4757-9DD1-B7486FD515F8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ADECA8-3473-CFCF-0764-AD30EE1B43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20315" b="-1574"/>
          <a:stretch/>
        </p:blipFill>
        <p:spPr>
          <a:xfrm>
            <a:off x="331810" y="2238802"/>
            <a:ext cx="4155386" cy="37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847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1NjBhZjc4ODgzZTZmYzk1M2EzYmRhZGJlNDU5Mm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44*427"/>
  <p:tag name="TABLE_ENDDRAG_RECT" val="104*82*744*42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989</Words>
  <Application>Microsoft Office PowerPoint</Application>
  <PresentationFormat>宽屏</PresentationFormat>
  <Paragraphs>146</Paragraphs>
  <Slides>18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方正正中黑简体</vt:lpstr>
      <vt:lpstr>汉仪菱心体简</vt:lpstr>
      <vt:lpstr>Arial</vt:lpstr>
      <vt:lpstr>Calibri</vt:lpstr>
      <vt:lpstr>Wingdings</vt:lpstr>
      <vt:lpstr>Office 主题​​</vt:lpstr>
      <vt:lpstr>计算机与网络课程设计</vt:lpstr>
      <vt:lpstr>内容提要</vt:lpstr>
      <vt:lpstr>1.完成情况</vt:lpstr>
      <vt:lpstr>2.总体目标</vt:lpstr>
      <vt:lpstr>2.1创新点</vt:lpstr>
      <vt:lpstr>3.技术路线和总体设计</vt:lpstr>
      <vt:lpstr>3.技术路线和总体设计</vt:lpstr>
      <vt:lpstr>4.关键技术解决方案</vt:lpstr>
      <vt:lpstr>4.关键技术解决方案</vt:lpstr>
      <vt:lpstr>4.关键技术解决方案</vt:lpstr>
      <vt:lpstr>4.关键技术解决方案</vt:lpstr>
      <vt:lpstr>4.关键技术解决方案</vt:lpstr>
      <vt:lpstr>4.关键技术解决方案</vt:lpstr>
      <vt:lpstr>5.项目成果及测试</vt:lpstr>
      <vt:lpstr>5.项目成果及测试</vt:lpstr>
      <vt:lpstr>6.签到系统演示</vt:lpstr>
      <vt:lpstr>6.签到系统演示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信息系统安全与对抗技术 （序）</dc:title>
  <dc:creator>apple</dc:creator>
  <cp:lastModifiedBy>昊宸 王</cp:lastModifiedBy>
  <cp:revision>552</cp:revision>
  <dcterms:created xsi:type="dcterms:W3CDTF">2013-09-15T06:51:00Z</dcterms:created>
  <dcterms:modified xsi:type="dcterms:W3CDTF">2024-01-11T14:45:11Z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6EBD4054870647ACACCA89DF73A501DF_12</vt:lpwstr>
  </property>
  <property fmtid="{D5CDD505-2E9C-101B-9397-08002B2CF9AE}" pid="3" name="KSOProductBuildVer">
    <vt:lpwstr>2052-12.1.0.16120</vt:lpwstr>
  </property>
</Properties>
</file>